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7561580" cy="10688955"/>
  <p:notesSz cx="10688955" cy="756158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extract_en/image1.jpeg"/>
          <p:cNvPicPr>
            <a:picLocks noChangeAspect="1"/>
          </p:cNvPicPr>
          <p:nvPr/>
        </p:nvPicPr>
        <p:blipFill>
          <a:blip r:embed="rId1"/>
          <a:srcRect l="28939" r="28939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05070C">
              <a:alpha val="84000"/>
            </a:srgbClr>
          </a:solidFill>
          <a:ln w="12700">
            <a:solidFill>
              <a:srgbClr val="05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12064" y="960120"/>
            <a:ext cx="82296" cy="2029968"/>
          </a:xfrm>
          <a:prstGeom prst="rect">
            <a:avLst/>
          </a:prstGeom>
          <a:solidFill>
            <a:srgbClr val="E1261C"/>
          </a:solidFill>
          <a:ln w="12700">
            <a:solidFill>
              <a:srgbClr val="E1261C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49808" y="932688"/>
            <a:ext cx="42976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UT-C SERIES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49808" y="1307592"/>
            <a:ext cx="5212080" cy="12435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</a:rPr>
              <a:t>Fine Pitch LED Display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</a:rPr>
              <a:t>Installation Manual</a:t>
            </a:r>
            <a:endParaRPr lang="en-US" sz="2900" dirty="0"/>
          </a:p>
        </p:txBody>
      </p:sp>
      <p:sp>
        <p:nvSpPr>
          <p:cNvPr id="7" name="Text 4"/>
          <p:cNvSpPr/>
          <p:nvPr/>
        </p:nvSpPr>
        <p:spPr>
          <a:xfrm>
            <a:off x="749808" y="2715768"/>
            <a:ext cx="539496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E5E7EB"/>
                </a:solidFill>
              </a:rPr>
              <a:t>Wall-mounted cabinet installation / Cabinet connection / Module installation</a:t>
            </a:r>
            <a:endParaRPr lang="en-US" sz="930" dirty="0"/>
          </a:p>
        </p:txBody>
      </p:sp>
      <p:sp>
        <p:nvSpPr>
          <p:cNvPr id="8" name="Text 5"/>
          <p:cNvSpPr/>
          <p:nvPr/>
        </p:nvSpPr>
        <p:spPr>
          <a:xfrm>
            <a:off x="749808" y="9674352"/>
            <a:ext cx="29260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30" b="1" dirty="0">
                <a:solidFill>
                  <a:srgbClr val="D1D5DB"/>
                </a:solidFill>
              </a:rPr>
              <a:t>A4 PORTRAIT | ENGLISH VERSION</a:t>
            </a:r>
            <a:endParaRPr lang="en-US" sz="73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09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Connecting Upper and Lower Cabinets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cn/image1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6672" y="1572768"/>
            <a:ext cx="4419600" cy="2971800"/>
          </a:xfrm>
          <a:prstGeom prst="rect">
            <a:avLst/>
          </a:prstGeom>
        </p:spPr>
      </p:pic>
      <p:pic>
        <p:nvPicPr>
          <p:cNvPr id="7" name="Image 1" descr="/mnt/data/extract_cn/image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52" y="4809744"/>
            <a:ext cx="1642193" cy="1389888"/>
          </a:xfrm>
          <a:prstGeom prst="rect">
            <a:avLst/>
          </a:prstGeom>
        </p:spPr>
      </p:pic>
      <p:pic>
        <p:nvPicPr>
          <p:cNvPr id="8" name="Image 2" descr="/mnt/data/extract_cn/image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026" y="4809744"/>
            <a:ext cx="1363828" cy="138988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389888" y="6236208"/>
            <a:ext cx="4782312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20" dirty="0">
                <a:solidFill>
                  <a:srgbClr val="6B7280"/>
                </a:solidFill>
              </a:rPr>
              <a:t>Upper/lower connection fixing points</a:t>
            </a:r>
            <a:endParaRPr lang="en-US" sz="720" dirty="0"/>
          </a:p>
        </p:txBody>
      </p:sp>
      <p:sp>
        <p:nvSpPr>
          <p:cNvPr id="10" name="Text 5"/>
          <p:cNvSpPr/>
          <p:nvPr/>
        </p:nvSpPr>
        <p:spPr>
          <a:xfrm>
            <a:off x="658368" y="6784848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FASTENER</a:t>
            </a:r>
            <a:endParaRPr lang="en-US" sz="650" dirty="0"/>
          </a:p>
        </p:txBody>
      </p:sp>
      <p:sp>
        <p:nvSpPr>
          <p:cNvPr id="11" name="Text 6"/>
          <p:cNvSpPr/>
          <p:nvPr/>
        </p:nvSpPr>
        <p:spPr>
          <a:xfrm>
            <a:off x="658368" y="6949440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2 x M6x18 hexagon socket screws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315968" y="6784848"/>
            <a:ext cx="25603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ALIGNMENT</a:t>
            </a:r>
            <a:endParaRPr lang="en-US" sz="650" dirty="0"/>
          </a:p>
        </p:txBody>
      </p:sp>
      <p:sp>
        <p:nvSpPr>
          <p:cNvPr id="13" name="Text 8"/>
          <p:cNvSpPr/>
          <p:nvPr/>
        </p:nvSpPr>
        <p:spPr>
          <a:xfrm>
            <a:off x="4315968" y="6949440"/>
            <a:ext cx="2560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Side surfaces flush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58368" y="779068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5" name="Text 10"/>
          <p:cNvSpPr/>
          <p:nvPr/>
        </p:nvSpPr>
        <p:spPr>
          <a:xfrm>
            <a:off x="1051560" y="777240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Connect the upper and lower cabinets using 2 M6x18 hexagon socket screws.</a:t>
            </a:r>
            <a:endParaRPr lang="en-US" sz="930" dirty="0"/>
          </a:p>
        </p:txBody>
      </p:sp>
      <p:sp>
        <p:nvSpPr>
          <p:cNvPr id="16" name="Text 11"/>
          <p:cNvSpPr/>
          <p:nvPr/>
        </p:nvSpPr>
        <p:spPr>
          <a:xfrm>
            <a:off x="658368" y="811987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7" name="Text 12"/>
          <p:cNvSpPr/>
          <p:nvPr/>
        </p:nvSpPr>
        <p:spPr>
          <a:xfrm>
            <a:off x="1051560" y="810158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Fix the screws first, but do not fully tighten them.</a:t>
            </a:r>
            <a:endParaRPr lang="en-US" sz="930" dirty="0"/>
          </a:p>
        </p:txBody>
      </p:sp>
      <p:sp>
        <p:nvSpPr>
          <p:cNvPr id="18" name="Text 13"/>
          <p:cNvSpPr/>
          <p:nvPr/>
        </p:nvSpPr>
        <p:spPr>
          <a:xfrm>
            <a:off x="658368" y="844905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9" name="Text 14"/>
          <p:cNvSpPr/>
          <p:nvPr/>
        </p:nvSpPr>
        <p:spPr>
          <a:xfrm>
            <a:off x="1051560" y="843076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Adjust the cabinet sides to the same plane, then tighten the screws.</a:t>
            </a:r>
            <a:endParaRPr lang="en-US" sz="930" dirty="0"/>
          </a:p>
        </p:txBody>
      </p:sp>
      <p:sp>
        <p:nvSpPr>
          <p:cNvPr id="20" name="Shape 15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22" name="Text 17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09</a:t>
            </a:r>
            <a:endParaRPr lang="en-US" sz="6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10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Installing the Front Connecting Piece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7253" y="1600200"/>
            <a:ext cx="4498437" cy="47548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784848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FASTENER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658368" y="6949440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4 x M4x12 hexagon socket screws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315968" y="6784848"/>
            <a:ext cx="25603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POSITION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4315968" y="6949440"/>
            <a:ext cx="2560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Cabinet connection joint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58368" y="779068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777240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Place the front connecting piece at the cabinet joint.</a:t>
            </a:r>
            <a:endParaRPr lang="en-US" sz="930" dirty="0"/>
          </a:p>
        </p:txBody>
      </p:sp>
      <p:sp>
        <p:nvSpPr>
          <p:cNvPr id="13" name="Text 10"/>
          <p:cNvSpPr/>
          <p:nvPr/>
        </p:nvSpPr>
        <p:spPr>
          <a:xfrm>
            <a:off x="658368" y="811987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051560" y="810158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4 M4x12 hexagon socket screws to fix the connecting piece.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658368" y="844905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051560" y="843076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the connecting piece is fully seated before proceeding.</a:t>
            </a:r>
            <a:endParaRPr lang="en-US" sz="930" dirty="0"/>
          </a:p>
        </p:txBody>
      </p:sp>
      <p:sp>
        <p:nvSpPr>
          <p:cNvPr id="17" name="Shape 14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9" name="Text 16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10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11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Rear Connecting Piece and Wall Bracket Fixing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cn/image1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2091201"/>
            <a:ext cx="2880360" cy="1816063"/>
          </a:xfrm>
          <a:prstGeom prst="rect">
            <a:avLst/>
          </a:prstGeom>
        </p:spPr>
      </p:pic>
      <p:pic>
        <p:nvPicPr>
          <p:cNvPr id="7" name="Image 1" descr="/mnt/data/extract_cn/image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208" y="2155918"/>
            <a:ext cx="2880360" cy="16866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368" y="4498848"/>
            <a:ext cx="617220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20" dirty="0">
                <a:solidFill>
                  <a:srgbClr val="6B7280"/>
                </a:solidFill>
              </a:rPr>
              <a:t>Rear connector piece fixing position</a:t>
            </a:r>
            <a:endParaRPr lang="en-US" sz="720" dirty="0"/>
          </a:p>
        </p:txBody>
      </p:sp>
      <p:sp>
        <p:nvSpPr>
          <p:cNvPr id="9" name="Text 5"/>
          <p:cNvSpPr/>
          <p:nvPr/>
        </p:nvSpPr>
        <p:spPr>
          <a:xfrm>
            <a:off x="658368" y="515721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0" name="Text 6"/>
          <p:cNvSpPr/>
          <p:nvPr/>
        </p:nvSpPr>
        <p:spPr>
          <a:xfrm>
            <a:off x="1051560" y="513892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one rear connecting piece to fix four cabinets together.</a:t>
            </a:r>
            <a:endParaRPr lang="en-US" sz="930" dirty="0"/>
          </a:p>
        </p:txBody>
      </p:sp>
      <p:sp>
        <p:nvSpPr>
          <p:cNvPr id="11" name="Text 7"/>
          <p:cNvSpPr/>
          <p:nvPr/>
        </p:nvSpPr>
        <p:spPr>
          <a:xfrm>
            <a:off x="658368" y="5486400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2" name="Text 8"/>
          <p:cNvSpPr/>
          <p:nvPr/>
        </p:nvSpPr>
        <p:spPr>
          <a:xfrm>
            <a:off x="1051560" y="5468112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Fix the other rear connecting piece to the wall mounting bracket.</a:t>
            </a:r>
            <a:endParaRPr lang="en-US" sz="930" dirty="0"/>
          </a:p>
        </p:txBody>
      </p:sp>
      <p:sp>
        <p:nvSpPr>
          <p:cNvPr id="13" name="Text 9"/>
          <p:cNvSpPr/>
          <p:nvPr/>
        </p:nvSpPr>
        <p:spPr>
          <a:xfrm>
            <a:off x="658368" y="5815584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4" name="Text 10"/>
          <p:cNvSpPr/>
          <p:nvPr/>
        </p:nvSpPr>
        <p:spPr>
          <a:xfrm>
            <a:off x="1051560" y="5797296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the cabinet connection and wall bracket fixing are both secured.</a:t>
            </a:r>
            <a:endParaRPr lang="en-US" sz="930" dirty="0"/>
          </a:p>
        </p:txBody>
      </p:sp>
      <p:sp>
        <p:nvSpPr>
          <p:cNvPr id="15" name="Shape 11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7" name="Text 13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11</a:t>
            </a:r>
            <a:endParaRPr lang="en-US" sz="6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12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Installing the Network Cable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1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832546"/>
            <a:ext cx="6327648" cy="343065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5870448"/>
            <a:ext cx="25603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CABLE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658368" y="6035040"/>
            <a:ext cx="2560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0.3 m network cable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703320" y="5870448"/>
            <a:ext cx="28346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CONNECTION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3703320" y="6035040"/>
            <a:ext cx="28346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Upper and lower adjacent cabinets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58368" y="6858000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6839712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After cabinet installation, connect adjacent upper and lower cabinets.</a:t>
            </a:r>
            <a:endParaRPr lang="en-US" sz="930" dirty="0"/>
          </a:p>
        </p:txBody>
      </p:sp>
      <p:sp>
        <p:nvSpPr>
          <p:cNvPr id="13" name="Text 10"/>
          <p:cNvSpPr/>
          <p:nvPr/>
        </p:nvSpPr>
        <p:spPr>
          <a:xfrm>
            <a:off x="658368" y="7187184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051560" y="7168896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a 0.3 m network cable for the connection shown in the figure.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658368" y="751636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051560" y="749808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the network cable is fully inserted into the interface.</a:t>
            </a:r>
            <a:endParaRPr lang="en-US" sz="930" dirty="0"/>
          </a:p>
        </p:txBody>
      </p:sp>
      <p:sp>
        <p:nvSpPr>
          <p:cNvPr id="17" name="Shape 14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9" name="Text 16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12</a:t>
            </a:r>
            <a:endParaRPr lang="en-US" sz="6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13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Connecting the Power Cable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cn/image2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7722" y="1627632"/>
            <a:ext cx="5935787" cy="33375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5394960"/>
            <a:ext cx="297180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INPUT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658368" y="5559552"/>
            <a:ext cx="29718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AC mains input from the top cabinet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840480" y="5394960"/>
            <a:ext cx="297180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ROUTING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3840480" y="5559552"/>
            <a:ext cx="29718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One AC main input cable per vertical row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58368" y="651052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649224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Connect the power cables between the two cabinets and plug them into position.</a:t>
            </a:r>
            <a:endParaRPr lang="en-US" sz="930" dirty="0"/>
          </a:p>
        </p:txBody>
      </p:sp>
      <p:sp>
        <p:nvSpPr>
          <p:cNvPr id="13" name="Text 10"/>
          <p:cNvSpPr/>
          <p:nvPr/>
        </p:nvSpPr>
        <p:spPr>
          <a:xfrm>
            <a:off x="658368" y="683971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051560" y="682142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Access the AC mains input power cable from the top-most cabinet power connector.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658368" y="716889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051560" y="715060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one AC main input power cable for one vertical row.</a:t>
            </a:r>
            <a:endParaRPr lang="en-US" sz="930" dirty="0"/>
          </a:p>
        </p:txBody>
      </p:sp>
      <p:sp>
        <p:nvSpPr>
          <p:cNvPr id="17" name="Shape 14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9" name="Text 16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13</a:t>
            </a:r>
            <a:endParaRPr lang="en-US" sz="6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14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Checking Wiring Connections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1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1885773"/>
            <a:ext cx="6236208" cy="37813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32764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630936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After installing the power cable and network cable, check every cabinet.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665683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663854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Verify that the power board indicator light is on and flashing normally.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698601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696772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If the indicator is off or flashes abnormally, check the power supply and network connection.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14</a:t>
            </a:r>
            <a:endParaRPr lang="en-US" sz="6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15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Installing the LED Module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1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1813044"/>
            <a:ext cx="6492240" cy="27198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519379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517550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Check the mounting direction arrow on the module and place the arrow facing upward.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552297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550468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Fix the module to the magnetic columns on the cabinet.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5852160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5833872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Align the module transfer interface with the cabinet interface.</a:t>
            </a:r>
            <a:endParaRPr lang="en-US" sz="930" dirty="0"/>
          </a:p>
        </p:txBody>
      </p:sp>
      <p:sp>
        <p:nvSpPr>
          <p:cNvPr id="13" name="Text 10"/>
          <p:cNvSpPr/>
          <p:nvPr/>
        </p:nvSpPr>
        <p:spPr>
          <a:xfrm>
            <a:off x="658368" y="6181344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04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051560" y="6163056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Match the row plug and pins before pressing the module into place.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658368" y="6693408"/>
            <a:ext cx="626364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E1261C"/>
                </a:solidFill>
              </a:rPr>
              <a:t>Do not force the module into place.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8" name="Text 15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15</a:t>
            </a:r>
            <a:endParaRPr lang="en-US" sz="6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16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Removing a Module in the Middle Area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1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4110" y="1627632"/>
            <a:ext cx="5520716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80313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678484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Disconnect power and wait for the screen to cool before removing a faulty module.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7132320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7114032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If the module is difficult to remove, push the adjacent modules upward, downward, left and right first.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7461504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7443216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Remove the module after the surrounding modules have been released.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16</a:t>
            </a:r>
            <a:endParaRPr lang="en-US" sz="6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17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Surface Cleaning After Installation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1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1885263"/>
            <a:ext cx="6236208" cy="410245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675120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6656832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Clean dust, dirt and fingerprints from the installed surface.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7004304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6986016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alcohol and dust-free cloth for cleaning.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733348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731520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Clean carefully to avoid corrosion, scratching or damage to the LED module.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17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01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Installation of Wall Mounting Bracket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1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1628764"/>
            <a:ext cx="6492240" cy="38656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591616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589788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Fix the wall mounting bracket to the wall with expansion screws.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62453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622706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Start by fixing the middle row of cabinets to the wall mounting brackets.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657453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655624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Keep the middle row aligned before continuing with the remaining cabinets.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01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02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Wall Bracket Fixing Detail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1859446"/>
            <a:ext cx="6419088" cy="429125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69340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667512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the expansion screw positions shown in the bracket drawing.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702259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700430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the bracket is firmly fixed before cabinet installation.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735177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733348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Do not hang cabinets until the wall bracket is secured.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02</a:t>
            </a:r>
            <a:endParaRPr lang="en-US" sz="6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03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Cabinet Port Layout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1908916"/>
            <a:ext cx="6492240" cy="33967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5989320"/>
            <a:ext cx="2011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NETWORK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658368" y="6153912"/>
            <a:ext cx="20116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Network interface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61488" y="5989320"/>
            <a:ext cx="21488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MODULE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2761488" y="6153912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Board A/B module transfer interface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166360" y="5989320"/>
            <a:ext cx="16916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POWER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5166360" y="6153912"/>
            <a:ext cx="16916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AC '8' tail power input plug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58368" y="710488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051560" y="708660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Identify the network interface before routing signal cables.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658368" y="743407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051560" y="741578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Match Board A/B interfaces according to the cabinet markings.</a:t>
            </a:r>
            <a:endParaRPr lang="en-US" sz="930" dirty="0"/>
          </a:p>
        </p:txBody>
      </p:sp>
      <p:sp>
        <p:nvSpPr>
          <p:cNvPr id="17" name="Text 14"/>
          <p:cNvSpPr/>
          <p:nvPr/>
        </p:nvSpPr>
        <p:spPr>
          <a:xfrm>
            <a:off x="658368" y="776325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8" name="Text 15"/>
          <p:cNvSpPr/>
          <p:nvPr/>
        </p:nvSpPr>
        <p:spPr>
          <a:xfrm>
            <a:off x="1051560" y="774496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the AC '8' tail power input plug before power connection.</a:t>
            </a:r>
            <a:endParaRPr lang="en-US" sz="930" dirty="0"/>
          </a:p>
        </p:txBody>
      </p:sp>
      <p:sp>
        <p:nvSpPr>
          <p:cNvPr id="19" name="Shape 16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21" name="Text 18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03</a:t>
            </a:r>
            <a:endParaRPr lang="en-US" sz="6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04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Fixing the One-piece Board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1589177"/>
            <a:ext cx="6492240" cy="485922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83056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681228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Place the one-piece power adapter board on the front of the cabinet.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71597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714146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Align the board with the threading holes and screw positions.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748893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747064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Lock the screws at the marked positions to secure the board.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04</a:t>
            </a:r>
            <a:endParaRPr lang="en-US" sz="6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05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Cabinet Mounting Structure and Direction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1683137"/>
            <a:ext cx="6492240" cy="382091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600760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598932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Keep the arrow mark pointing upward during installation.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633679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631850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upper, lower, left and right connecting screw holes before cabinet connection.</a:t>
            </a:r>
            <a:endParaRPr lang="en-US" sz="930" dirty="0"/>
          </a:p>
        </p:txBody>
      </p:sp>
      <p:sp>
        <p:nvSpPr>
          <p:cNvPr id="11" name="Text 8"/>
          <p:cNvSpPr/>
          <p:nvPr/>
        </p:nvSpPr>
        <p:spPr>
          <a:xfrm>
            <a:off x="658368" y="666597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664768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the fixed-mounting corner modules at the marked cabinet positions.</a:t>
            </a:r>
            <a:endParaRPr lang="en-US" sz="930" dirty="0"/>
          </a:p>
        </p:txBody>
      </p:sp>
      <p:sp>
        <p:nvSpPr>
          <p:cNvPr id="13" name="Shape 10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05</a:t>
            </a:r>
            <a:endParaRPr lang="en-US" sz="6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06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Rear Connector Piece Fixing Hole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2041909"/>
            <a:ext cx="6236208" cy="42829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7104888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1560" y="7086600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Locate the rear connector piece fixing screw holes on the back of the cabinet.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658368" y="743407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0" name="Text 7"/>
          <p:cNvSpPr/>
          <p:nvPr/>
        </p:nvSpPr>
        <p:spPr>
          <a:xfrm>
            <a:off x="1051560" y="7415784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Use the rear connector piece position for cabinet and bracket fixing.</a:t>
            </a:r>
            <a:endParaRPr lang="en-US" sz="930" dirty="0"/>
          </a:p>
        </p:txBody>
      </p:sp>
      <p:sp>
        <p:nvSpPr>
          <p:cNvPr id="11" name="Shape 8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3" name="Text 10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06</a:t>
            </a:r>
            <a:endParaRPr lang="en-US" sz="6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07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Cabinet Position and Module Numbering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810512"/>
            <a:ext cx="594360" cy="5943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E-1</a:t>
            </a:r>
            <a:endParaRPr lang="en-US" sz="740" dirty="0"/>
          </a:p>
        </p:txBody>
      </p:sp>
      <p:sp>
        <p:nvSpPr>
          <p:cNvPr id="7" name="Text 5"/>
          <p:cNvSpPr/>
          <p:nvPr/>
        </p:nvSpPr>
        <p:spPr>
          <a:xfrm>
            <a:off x="1252728" y="1810512"/>
            <a:ext cx="594360" cy="5943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E-2</a:t>
            </a:r>
            <a:endParaRPr lang="en-US" sz="740" dirty="0"/>
          </a:p>
        </p:txBody>
      </p:sp>
      <p:sp>
        <p:nvSpPr>
          <p:cNvPr id="8" name="Text 6"/>
          <p:cNvSpPr/>
          <p:nvPr/>
        </p:nvSpPr>
        <p:spPr>
          <a:xfrm>
            <a:off x="1847088" y="1810512"/>
            <a:ext cx="594360" cy="5943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E-3</a:t>
            </a:r>
            <a:endParaRPr lang="en-US" sz="740" dirty="0"/>
          </a:p>
        </p:txBody>
      </p:sp>
      <p:sp>
        <p:nvSpPr>
          <p:cNvPr id="9" name="Text 7"/>
          <p:cNvSpPr/>
          <p:nvPr/>
        </p:nvSpPr>
        <p:spPr>
          <a:xfrm>
            <a:off x="2441448" y="1810512"/>
            <a:ext cx="594360" cy="5943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E-4</a:t>
            </a:r>
            <a:endParaRPr lang="en-US" sz="740" dirty="0"/>
          </a:p>
        </p:txBody>
      </p:sp>
      <p:sp>
        <p:nvSpPr>
          <p:cNvPr id="10" name="Text 8"/>
          <p:cNvSpPr/>
          <p:nvPr/>
        </p:nvSpPr>
        <p:spPr>
          <a:xfrm>
            <a:off x="3035808" y="1810512"/>
            <a:ext cx="594360" cy="5943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E-5</a:t>
            </a:r>
            <a:endParaRPr lang="en-US" sz="740" dirty="0"/>
          </a:p>
        </p:txBody>
      </p:sp>
      <p:sp>
        <p:nvSpPr>
          <p:cNvPr id="11" name="Text 9"/>
          <p:cNvSpPr/>
          <p:nvPr/>
        </p:nvSpPr>
        <p:spPr>
          <a:xfrm>
            <a:off x="658368" y="240487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D-1</a:t>
            </a:r>
            <a:endParaRPr lang="en-US" sz="740" dirty="0"/>
          </a:p>
        </p:txBody>
      </p:sp>
      <p:sp>
        <p:nvSpPr>
          <p:cNvPr id="12" name="Text 10"/>
          <p:cNvSpPr/>
          <p:nvPr/>
        </p:nvSpPr>
        <p:spPr>
          <a:xfrm>
            <a:off x="1252728" y="240487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D-2</a:t>
            </a:r>
            <a:endParaRPr lang="en-US" sz="740" dirty="0"/>
          </a:p>
        </p:txBody>
      </p:sp>
      <p:sp>
        <p:nvSpPr>
          <p:cNvPr id="13" name="Text 11"/>
          <p:cNvSpPr/>
          <p:nvPr/>
        </p:nvSpPr>
        <p:spPr>
          <a:xfrm>
            <a:off x="1847088" y="240487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D-3</a:t>
            </a:r>
            <a:endParaRPr lang="en-US" sz="740" dirty="0"/>
          </a:p>
        </p:txBody>
      </p:sp>
      <p:sp>
        <p:nvSpPr>
          <p:cNvPr id="14" name="Text 12"/>
          <p:cNvSpPr/>
          <p:nvPr/>
        </p:nvSpPr>
        <p:spPr>
          <a:xfrm>
            <a:off x="2441448" y="240487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D-4</a:t>
            </a:r>
            <a:endParaRPr lang="en-US" sz="740" dirty="0"/>
          </a:p>
        </p:txBody>
      </p:sp>
      <p:sp>
        <p:nvSpPr>
          <p:cNvPr id="15" name="Text 13"/>
          <p:cNvSpPr/>
          <p:nvPr/>
        </p:nvSpPr>
        <p:spPr>
          <a:xfrm>
            <a:off x="3035808" y="240487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D-5</a:t>
            </a:r>
            <a:endParaRPr lang="en-US" sz="740" dirty="0"/>
          </a:p>
        </p:txBody>
      </p:sp>
      <p:sp>
        <p:nvSpPr>
          <p:cNvPr id="16" name="Text 14"/>
          <p:cNvSpPr/>
          <p:nvPr/>
        </p:nvSpPr>
        <p:spPr>
          <a:xfrm>
            <a:off x="658368" y="299923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C-1</a:t>
            </a:r>
            <a:endParaRPr lang="en-US" sz="740" dirty="0"/>
          </a:p>
        </p:txBody>
      </p:sp>
      <p:sp>
        <p:nvSpPr>
          <p:cNvPr id="17" name="Text 15"/>
          <p:cNvSpPr/>
          <p:nvPr/>
        </p:nvSpPr>
        <p:spPr>
          <a:xfrm>
            <a:off x="1252728" y="299923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C-2</a:t>
            </a:r>
            <a:endParaRPr lang="en-US" sz="740" dirty="0"/>
          </a:p>
        </p:txBody>
      </p:sp>
      <p:sp>
        <p:nvSpPr>
          <p:cNvPr id="18" name="Text 16"/>
          <p:cNvSpPr/>
          <p:nvPr/>
        </p:nvSpPr>
        <p:spPr>
          <a:xfrm>
            <a:off x="1847088" y="299923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C-3</a:t>
            </a:r>
            <a:endParaRPr lang="en-US" sz="740" dirty="0"/>
          </a:p>
        </p:txBody>
      </p:sp>
      <p:sp>
        <p:nvSpPr>
          <p:cNvPr id="19" name="Text 17"/>
          <p:cNvSpPr/>
          <p:nvPr/>
        </p:nvSpPr>
        <p:spPr>
          <a:xfrm>
            <a:off x="2441448" y="299923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C-4</a:t>
            </a:r>
            <a:endParaRPr lang="en-US" sz="740" dirty="0"/>
          </a:p>
        </p:txBody>
      </p:sp>
      <p:sp>
        <p:nvSpPr>
          <p:cNvPr id="20" name="Text 18"/>
          <p:cNvSpPr/>
          <p:nvPr/>
        </p:nvSpPr>
        <p:spPr>
          <a:xfrm>
            <a:off x="3035808" y="299923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C-5</a:t>
            </a:r>
            <a:endParaRPr lang="en-US" sz="740" dirty="0"/>
          </a:p>
        </p:txBody>
      </p:sp>
      <p:sp>
        <p:nvSpPr>
          <p:cNvPr id="21" name="Text 19"/>
          <p:cNvSpPr/>
          <p:nvPr/>
        </p:nvSpPr>
        <p:spPr>
          <a:xfrm>
            <a:off x="658368" y="359359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B-1</a:t>
            </a:r>
            <a:endParaRPr lang="en-US" sz="740" dirty="0"/>
          </a:p>
        </p:txBody>
      </p:sp>
      <p:sp>
        <p:nvSpPr>
          <p:cNvPr id="22" name="Text 20"/>
          <p:cNvSpPr/>
          <p:nvPr/>
        </p:nvSpPr>
        <p:spPr>
          <a:xfrm>
            <a:off x="1252728" y="359359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B-2</a:t>
            </a:r>
            <a:endParaRPr lang="en-US" sz="740" dirty="0"/>
          </a:p>
        </p:txBody>
      </p:sp>
      <p:sp>
        <p:nvSpPr>
          <p:cNvPr id="23" name="Text 21"/>
          <p:cNvSpPr/>
          <p:nvPr/>
        </p:nvSpPr>
        <p:spPr>
          <a:xfrm>
            <a:off x="1847088" y="359359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B-3</a:t>
            </a:r>
            <a:endParaRPr lang="en-US" sz="740" dirty="0"/>
          </a:p>
        </p:txBody>
      </p:sp>
      <p:sp>
        <p:nvSpPr>
          <p:cNvPr id="24" name="Text 22"/>
          <p:cNvSpPr/>
          <p:nvPr/>
        </p:nvSpPr>
        <p:spPr>
          <a:xfrm>
            <a:off x="2441448" y="359359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B-4</a:t>
            </a:r>
            <a:endParaRPr lang="en-US" sz="740" dirty="0"/>
          </a:p>
        </p:txBody>
      </p:sp>
      <p:sp>
        <p:nvSpPr>
          <p:cNvPr id="25" name="Text 23"/>
          <p:cNvSpPr/>
          <p:nvPr/>
        </p:nvSpPr>
        <p:spPr>
          <a:xfrm>
            <a:off x="3035808" y="359359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B-5</a:t>
            </a:r>
            <a:endParaRPr lang="en-US" sz="740" dirty="0"/>
          </a:p>
        </p:txBody>
      </p:sp>
      <p:sp>
        <p:nvSpPr>
          <p:cNvPr id="26" name="Text 24"/>
          <p:cNvSpPr/>
          <p:nvPr/>
        </p:nvSpPr>
        <p:spPr>
          <a:xfrm>
            <a:off x="658368" y="418795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</a:t>
            </a:r>
            <a:endParaRPr lang="en-US" sz="740" dirty="0"/>
          </a:p>
        </p:txBody>
      </p:sp>
      <p:sp>
        <p:nvSpPr>
          <p:cNvPr id="27" name="Text 25"/>
          <p:cNvSpPr/>
          <p:nvPr/>
        </p:nvSpPr>
        <p:spPr>
          <a:xfrm>
            <a:off x="1252728" y="418795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A-2</a:t>
            </a:r>
            <a:endParaRPr lang="en-US" sz="740" dirty="0"/>
          </a:p>
        </p:txBody>
      </p:sp>
      <p:sp>
        <p:nvSpPr>
          <p:cNvPr id="28" name="Text 26"/>
          <p:cNvSpPr/>
          <p:nvPr/>
        </p:nvSpPr>
        <p:spPr>
          <a:xfrm>
            <a:off x="1847088" y="418795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A-3</a:t>
            </a:r>
            <a:endParaRPr lang="en-US" sz="740" dirty="0"/>
          </a:p>
        </p:txBody>
      </p:sp>
      <p:sp>
        <p:nvSpPr>
          <p:cNvPr id="29" name="Text 27"/>
          <p:cNvSpPr/>
          <p:nvPr/>
        </p:nvSpPr>
        <p:spPr>
          <a:xfrm>
            <a:off x="2441448" y="418795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A-4</a:t>
            </a:r>
            <a:endParaRPr lang="en-US" sz="740" dirty="0"/>
          </a:p>
        </p:txBody>
      </p:sp>
      <p:sp>
        <p:nvSpPr>
          <p:cNvPr id="30" name="Text 28"/>
          <p:cNvSpPr/>
          <p:nvPr/>
        </p:nvSpPr>
        <p:spPr>
          <a:xfrm>
            <a:off x="3035808" y="4187952"/>
            <a:ext cx="594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A-5</a:t>
            </a:r>
            <a:endParaRPr lang="en-US" sz="740" dirty="0"/>
          </a:p>
        </p:txBody>
      </p:sp>
      <p:grpSp>
        <p:nvGrpSpPr>
          <p:cNvPr id="51" name="组合 50"/>
          <p:cNvGrpSpPr/>
          <p:nvPr/>
        </p:nvGrpSpPr>
        <p:grpSpPr>
          <a:xfrm>
            <a:off x="690245" y="5113655"/>
            <a:ext cx="5151755" cy="2175510"/>
            <a:chOff x="6120" y="3203"/>
            <a:chExt cx="4348" cy="1836"/>
          </a:xfrm>
        </p:grpSpPr>
        <p:pic>
          <p:nvPicPr>
            <p:cNvPr id="31" name="Image 0" descr="/mnt/data/extract_en/image7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120" y="3203"/>
              <a:ext cx="4349" cy="1168"/>
            </a:xfrm>
            <a:prstGeom prst="rect">
              <a:avLst/>
            </a:prstGeom>
          </p:spPr>
        </p:pic>
        <p:sp>
          <p:nvSpPr>
            <p:cNvPr id="32" name="Text 29"/>
            <p:cNvSpPr/>
            <p:nvPr/>
          </p:nvSpPr>
          <p:spPr>
            <a:xfrm>
              <a:off x="6120" y="4781"/>
              <a:ext cx="4349" cy="25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720" dirty="0">
                  <a:solidFill>
                    <a:srgbClr val="6B7280"/>
                  </a:solidFill>
                </a:rPr>
                <a:t>Module number example</a:t>
              </a:r>
              <a:endParaRPr lang="en-US" sz="720" dirty="0"/>
            </a:p>
          </p:txBody>
        </p:sp>
      </p:grpSp>
      <p:sp>
        <p:nvSpPr>
          <p:cNvPr id="33" name="Text 30"/>
          <p:cNvSpPr/>
          <p:nvPr/>
        </p:nvSpPr>
        <p:spPr>
          <a:xfrm>
            <a:off x="3886200" y="3749040"/>
            <a:ext cx="2761488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41823"/>
                </a:solidFill>
              </a:rPr>
              <a:t>Module numbering reference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3886200" y="4096512"/>
            <a:ext cx="651510" cy="3657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A-1-1</a:t>
            </a:r>
            <a:endParaRPr lang="en-US" sz="740" dirty="0"/>
          </a:p>
        </p:txBody>
      </p:sp>
      <p:sp>
        <p:nvSpPr>
          <p:cNvPr id="35" name="Text 32"/>
          <p:cNvSpPr/>
          <p:nvPr/>
        </p:nvSpPr>
        <p:spPr>
          <a:xfrm>
            <a:off x="4537710" y="4096512"/>
            <a:ext cx="651510" cy="3657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A-1-2</a:t>
            </a:r>
            <a:endParaRPr lang="en-US" sz="740" dirty="0"/>
          </a:p>
        </p:txBody>
      </p:sp>
      <p:sp>
        <p:nvSpPr>
          <p:cNvPr id="36" name="Text 33"/>
          <p:cNvSpPr/>
          <p:nvPr/>
        </p:nvSpPr>
        <p:spPr>
          <a:xfrm>
            <a:off x="5189220" y="4096512"/>
            <a:ext cx="651510" cy="3657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A-1-3</a:t>
            </a:r>
            <a:endParaRPr lang="en-US" sz="740" dirty="0"/>
          </a:p>
        </p:txBody>
      </p:sp>
      <p:sp>
        <p:nvSpPr>
          <p:cNvPr id="37" name="Text 34"/>
          <p:cNvSpPr/>
          <p:nvPr/>
        </p:nvSpPr>
        <p:spPr>
          <a:xfrm>
            <a:off x="5840730" y="4096512"/>
            <a:ext cx="651510" cy="365760"/>
          </a:xfrm>
          <a:prstGeom prst="rect">
            <a:avLst/>
          </a:prstGeom>
          <a:solidFill>
            <a:srgbClr val="F2F4F7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A-1-4</a:t>
            </a:r>
            <a:endParaRPr lang="en-US" sz="740" dirty="0"/>
          </a:p>
        </p:txBody>
      </p:sp>
      <p:sp>
        <p:nvSpPr>
          <p:cNvPr id="38" name="Text 35"/>
          <p:cNvSpPr/>
          <p:nvPr/>
        </p:nvSpPr>
        <p:spPr>
          <a:xfrm>
            <a:off x="3886200" y="4462272"/>
            <a:ext cx="651510" cy="3657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A-1-5</a:t>
            </a:r>
            <a:endParaRPr lang="en-US" sz="740" dirty="0"/>
          </a:p>
        </p:txBody>
      </p:sp>
      <p:sp>
        <p:nvSpPr>
          <p:cNvPr id="39" name="Text 36"/>
          <p:cNvSpPr/>
          <p:nvPr/>
        </p:nvSpPr>
        <p:spPr>
          <a:xfrm>
            <a:off x="4537710" y="4462272"/>
            <a:ext cx="651510" cy="3657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A-1-6</a:t>
            </a:r>
            <a:endParaRPr lang="en-US" sz="740" dirty="0"/>
          </a:p>
        </p:txBody>
      </p:sp>
      <p:sp>
        <p:nvSpPr>
          <p:cNvPr id="40" name="Text 37"/>
          <p:cNvSpPr/>
          <p:nvPr/>
        </p:nvSpPr>
        <p:spPr>
          <a:xfrm>
            <a:off x="5189220" y="4462272"/>
            <a:ext cx="651510" cy="3657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A-1-7</a:t>
            </a:r>
            <a:endParaRPr lang="en-US" sz="740" dirty="0"/>
          </a:p>
        </p:txBody>
      </p:sp>
      <p:sp>
        <p:nvSpPr>
          <p:cNvPr id="41" name="Text 38"/>
          <p:cNvSpPr/>
          <p:nvPr/>
        </p:nvSpPr>
        <p:spPr>
          <a:xfrm>
            <a:off x="5840730" y="4462272"/>
            <a:ext cx="651510" cy="3657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2DA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40" dirty="0">
                <a:solidFill>
                  <a:srgbClr val="141823"/>
                </a:solidFill>
              </a:rPr>
              <a:t>A-1-8</a:t>
            </a:r>
            <a:endParaRPr lang="en-US" sz="740" dirty="0"/>
          </a:p>
        </p:txBody>
      </p:sp>
      <p:sp>
        <p:nvSpPr>
          <p:cNvPr id="42" name="Text 39"/>
          <p:cNvSpPr/>
          <p:nvPr/>
        </p:nvSpPr>
        <p:spPr>
          <a:xfrm>
            <a:off x="575818" y="7704963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43" name="Text 40"/>
          <p:cNvSpPr/>
          <p:nvPr/>
        </p:nvSpPr>
        <p:spPr>
          <a:xfrm>
            <a:off x="969010" y="7686675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cabinet position numbers before installation.</a:t>
            </a:r>
            <a:endParaRPr lang="en-US" sz="930" dirty="0"/>
          </a:p>
        </p:txBody>
      </p:sp>
      <p:sp>
        <p:nvSpPr>
          <p:cNvPr id="44" name="Text 41"/>
          <p:cNvSpPr/>
          <p:nvPr/>
        </p:nvSpPr>
        <p:spPr>
          <a:xfrm>
            <a:off x="575818" y="8034147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45" name="Text 42"/>
          <p:cNvSpPr/>
          <p:nvPr/>
        </p:nvSpPr>
        <p:spPr>
          <a:xfrm>
            <a:off x="969010" y="8015859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Confirm the corresponding module number before installing modules.</a:t>
            </a:r>
            <a:endParaRPr lang="en-US" sz="930" dirty="0"/>
          </a:p>
        </p:txBody>
      </p:sp>
      <p:sp>
        <p:nvSpPr>
          <p:cNvPr id="46" name="Text 43"/>
          <p:cNvSpPr/>
          <p:nvPr/>
        </p:nvSpPr>
        <p:spPr>
          <a:xfrm>
            <a:off x="575818" y="8363331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47" name="Text 44"/>
          <p:cNvSpPr/>
          <p:nvPr/>
        </p:nvSpPr>
        <p:spPr>
          <a:xfrm>
            <a:off x="969010" y="8345043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Install modules according to the cabinet and module numbering reference.</a:t>
            </a:r>
            <a:endParaRPr lang="en-US" sz="930" dirty="0"/>
          </a:p>
        </p:txBody>
      </p:sp>
      <p:sp>
        <p:nvSpPr>
          <p:cNvPr id="48" name="Shape 45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50" name="Text 47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07</a:t>
            </a:r>
            <a:endParaRPr lang="en-US" sz="6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310896"/>
            <a:ext cx="6940296" cy="100675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49377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b="1" dirty="0">
                <a:solidFill>
                  <a:srgbClr val="E1261C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STEP 08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30352" y="713232"/>
            <a:ext cx="635508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41823"/>
                </a:solidFill>
                <a:latin typeface="Arial" panose="020B0704020202020204" pitchFamily="34" charset="0"/>
                <a:ea typeface="Arial" panose="020B0704020202020204" pitchFamily="34" charset="-122"/>
                <a:cs typeface="Arial" panose="020B0704020202020204" pitchFamily="34" charset="-120"/>
              </a:rPr>
              <a:t>Connecting Left and Right Cabinets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530352" y="1353312"/>
            <a:ext cx="6492240" cy="0"/>
          </a:xfrm>
          <a:prstGeom prst="line">
            <a:avLst/>
          </a:prstGeom>
          <a:noFill/>
          <a:ln w="7620">
            <a:solidFill>
              <a:srgbClr val="D8DCE2"/>
            </a:solidFill>
            <a:prstDash val="solid"/>
          </a:ln>
        </p:spPr>
      </p:sp>
      <p:pic>
        <p:nvPicPr>
          <p:cNvPr id="6" name="Image 0" descr="/mnt/data/extract_en/image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2135421"/>
            <a:ext cx="6492240" cy="27608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5815584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FASTENER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658368" y="5980176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2 x M6x18 hexagon socket screws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315968" y="5815584"/>
            <a:ext cx="256032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b="1" dirty="0">
                <a:solidFill>
                  <a:srgbClr val="6B7280"/>
                </a:solidFill>
              </a:rPr>
              <a:t>ALIGNMENT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4315968" y="5980176"/>
            <a:ext cx="25603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41823"/>
                </a:solidFill>
              </a:rPr>
              <a:t>Top and bottom surfaces flush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58368" y="6803136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01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1051560" y="6784848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Connect two adjacent cabinets using 2 M6x18 hexagon socket screws.</a:t>
            </a:r>
            <a:endParaRPr lang="en-US" sz="930" dirty="0"/>
          </a:p>
        </p:txBody>
      </p:sp>
      <p:sp>
        <p:nvSpPr>
          <p:cNvPr id="13" name="Text 10"/>
          <p:cNvSpPr/>
          <p:nvPr/>
        </p:nvSpPr>
        <p:spPr>
          <a:xfrm>
            <a:off x="658368" y="7132320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02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051560" y="7114032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Fix the screws first, but do not fully tighten them.</a:t>
            </a:r>
            <a:endParaRPr lang="en-US" sz="930" dirty="0"/>
          </a:p>
        </p:txBody>
      </p:sp>
      <p:sp>
        <p:nvSpPr>
          <p:cNvPr id="15" name="Text 12"/>
          <p:cNvSpPr/>
          <p:nvPr/>
        </p:nvSpPr>
        <p:spPr>
          <a:xfrm>
            <a:off x="658368" y="7461504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b="1" dirty="0">
                <a:solidFill>
                  <a:srgbClr val="E1261C"/>
                </a:solidFill>
              </a:rPr>
              <a:t>03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051560" y="7443216"/>
            <a:ext cx="582472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141823"/>
                </a:solidFill>
              </a:rPr>
              <a:t>Adjust the cabinet tops to the same plane, then tighten the screws.</a:t>
            </a:r>
            <a:endParaRPr lang="en-US" sz="930" dirty="0"/>
          </a:p>
        </p:txBody>
      </p:sp>
      <p:sp>
        <p:nvSpPr>
          <p:cNvPr id="17" name="Shape 14"/>
          <p:cNvSpPr/>
          <p:nvPr/>
        </p:nvSpPr>
        <p:spPr>
          <a:xfrm>
            <a:off x="530352" y="9985248"/>
            <a:ext cx="6492240" cy="0"/>
          </a:xfrm>
          <a:prstGeom prst="line">
            <a:avLst/>
          </a:prstGeom>
          <a:noFill/>
          <a:ln w="6985">
            <a:solidFill>
              <a:srgbClr val="ECEFF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0352" y="10131552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808793"/>
                </a:solidFill>
              </a:rPr>
              <a:t>UT-C Series Fine Pitch LED Display Installation Manual</a:t>
            </a:r>
            <a:endParaRPr lang="en-US" sz="680" dirty="0"/>
          </a:p>
        </p:txBody>
      </p:sp>
      <p:sp>
        <p:nvSpPr>
          <p:cNvPr id="19" name="Text 16"/>
          <p:cNvSpPr/>
          <p:nvPr/>
        </p:nvSpPr>
        <p:spPr>
          <a:xfrm>
            <a:off x="6537960" y="10131552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680" b="1" dirty="0">
                <a:solidFill>
                  <a:srgbClr val="808793"/>
                </a:solidFill>
              </a:rPr>
              <a:t>08</a:t>
            </a:r>
            <a:endParaRPr lang="en-US" sz="6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6029</Words>
  <Application>WPS 演示</Application>
  <PresentationFormat>On-screen Show (16:9)</PresentationFormat>
  <Paragraphs>477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宋体</vt:lpstr>
      <vt:lpstr>Wingdings</vt:lpstr>
      <vt:lpstr>Arial</vt:lpstr>
      <vt:lpstr>Arial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M-Shine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UT-C Series Fine Pitch LED Display Installation Manual</dc:title>
  <dc:creator>M-Shine</dc:creator>
  <dc:subject>UT-C Series Fine Pitch LED Display Installation Manual</dc:subject>
  <cp:lastModifiedBy>Vae.遠偉</cp:lastModifiedBy>
  <cp:revision>4</cp:revision>
  <dcterms:created xsi:type="dcterms:W3CDTF">2026-07-31T02:00:44Z</dcterms:created>
  <dcterms:modified xsi:type="dcterms:W3CDTF">2026-07-31T02:00:44Z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A9AA658C3056AEDDCC016C6AF6810270_43</vt:lpwstr>
  </property>
  <property fmtid="{D5CDD505-2E9C-101B-9397-08002B2CF9AE}" pid="3" name="KSOProductBuildVer">
    <vt:lpwstr>2052-6.7.1.8828</vt:lpwstr>
  </property>
</Properties>
</file>